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091" r:id="rId1"/>
  </p:sldMasterIdLst>
  <p:notesMasterIdLst>
    <p:notesMasterId r:id="rId37"/>
  </p:notesMasterIdLst>
  <p:sldIdLst>
    <p:sldId id="338" r:id="rId2"/>
    <p:sldId id="290" r:id="rId3"/>
    <p:sldId id="339" r:id="rId4"/>
    <p:sldId id="340" r:id="rId5"/>
    <p:sldId id="341" r:id="rId6"/>
    <p:sldId id="342" r:id="rId7"/>
    <p:sldId id="343" r:id="rId8"/>
    <p:sldId id="344" r:id="rId9"/>
    <p:sldId id="345" r:id="rId10"/>
    <p:sldId id="346" r:id="rId11"/>
    <p:sldId id="347" r:id="rId12"/>
    <p:sldId id="348" r:id="rId13"/>
    <p:sldId id="349" r:id="rId14"/>
    <p:sldId id="350" r:id="rId15"/>
    <p:sldId id="291" r:id="rId16"/>
    <p:sldId id="293" r:id="rId17"/>
    <p:sldId id="304" r:id="rId18"/>
    <p:sldId id="308" r:id="rId19"/>
    <p:sldId id="351" r:id="rId20"/>
    <p:sldId id="295" r:id="rId21"/>
    <p:sldId id="292" r:id="rId22"/>
    <p:sldId id="318" r:id="rId23"/>
    <p:sldId id="317" r:id="rId24"/>
    <p:sldId id="313" r:id="rId25"/>
    <p:sldId id="316" r:id="rId26"/>
    <p:sldId id="331" r:id="rId27"/>
    <p:sldId id="314" r:id="rId28"/>
    <p:sldId id="294" r:id="rId29"/>
    <p:sldId id="296" r:id="rId30"/>
    <p:sldId id="335" r:id="rId31"/>
    <p:sldId id="297" r:id="rId32"/>
    <p:sldId id="298" r:id="rId33"/>
    <p:sldId id="306" r:id="rId34"/>
    <p:sldId id="303" r:id="rId35"/>
    <p:sldId id="302" r:id="rId36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27"/>
    <p:restoredTop sz="93610"/>
  </p:normalViewPr>
  <p:slideViewPr>
    <p:cSldViewPr>
      <p:cViewPr varScale="1">
        <p:scale>
          <a:sx n="92" d="100"/>
          <a:sy n="92" d="100"/>
        </p:scale>
        <p:origin x="384" y="19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5650" cy="34226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sp>
      <p:sp>
        <p:nvSpPr>
          <p:cNvPr id="4104" name="Rectangle 8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2850" cy="41084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_tradnl"/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endParaRPr lang="en-US"/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fld id="{BF7B57F7-E26C-6048-9E7B-98E9D9E65C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9779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8D8FE7D-A56F-DF47-9D1B-C4784B64FC65}" type="slidenum">
              <a:rPr lang="en-US"/>
              <a:pPr/>
              <a:t>2</a:t>
            </a:fld>
            <a:endParaRPr lang="en-US"/>
          </a:p>
        </p:txBody>
      </p:sp>
      <p:sp>
        <p:nvSpPr>
          <p:cNvPr id="880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80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4438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803577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CC584F4-8387-624E-967F-0617AD532816}" type="slidenum">
              <a:rPr lang="en-US"/>
              <a:pPr/>
              <a:t>32</a:t>
            </a:fld>
            <a:endParaRPr lang="en-US"/>
          </a:p>
        </p:txBody>
      </p:sp>
      <p:sp>
        <p:nvSpPr>
          <p:cNvPr id="962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62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4438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57034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CC584F4-8387-624E-967F-0617AD532816}" type="slidenum">
              <a:rPr lang="en-US"/>
              <a:pPr/>
              <a:t>33</a:t>
            </a:fld>
            <a:endParaRPr lang="en-US"/>
          </a:p>
        </p:txBody>
      </p:sp>
      <p:sp>
        <p:nvSpPr>
          <p:cNvPr id="962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62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4438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931367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675CD6-E085-AC40-9FA2-00222CC2DAE2}" type="slidenum">
              <a:rPr lang="en-US"/>
              <a:pPr/>
              <a:t>35</a:t>
            </a:fld>
            <a:endParaRPr lang="en-US"/>
          </a:p>
        </p:txBody>
      </p:sp>
      <p:sp>
        <p:nvSpPr>
          <p:cNvPr id="1003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7238" cy="34242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03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4438" cy="40211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69218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8D8FE7D-A56F-DF47-9D1B-C4784B64FC65}" type="slidenum">
              <a:rPr lang="en-US"/>
              <a:pPr/>
              <a:t>14</a:t>
            </a:fld>
            <a:endParaRPr lang="en-US"/>
          </a:p>
        </p:txBody>
      </p:sp>
      <p:sp>
        <p:nvSpPr>
          <p:cNvPr id="880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80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4438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419412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D864169-DD88-F645-BEEC-A7744BB6E445}" type="slidenum">
              <a:rPr lang="en-US"/>
              <a:pPr/>
              <a:t>15</a:t>
            </a:fld>
            <a:endParaRPr lang="en-US"/>
          </a:p>
        </p:txBody>
      </p:sp>
      <p:sp>
        <p:nvSpPr>
          <p:cNvPr id="890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90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4438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54376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E1C494-6250-3641-B138-6795BF99C4A4}" type="slidenum">
              <a:rPr lang="en-US"/>
              <a:pPr/>
              <a:t>16</a:t>
            </a:fld>
            <a:endParaRPr lang="en-US"/>
          </a:p>
        </p:txBody>
      </p:sp>
      <p:sp>
        <p:nvSpPr>
          <p:cNvPr id="911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11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4438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0175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C72E32-843C-4C49-8031-56F5E6D6DA92}" type="slidenum">
              <a:rPr lang="en-US"/>
              <a:pPr/>
              <a:t>20</a:t>
            </a:fld>
            <a:endParaRPr lang="en-US"/>
          </a:p>
        </p:txBody>
      </p:sp>
      <p:sp>
        <p:nvSpPr>
          <p:cNvPr id="931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31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4438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0909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EE05418-AD9D-D14D-B750-024D778ADB9B}" type="slidenum">
              <a:rPr lang="en-US"/>
              <a:pPr/>
              <a:t>21</a:t>
            </a:fld>
            <a:endParaRPr lang="en-US"/>
          </a:p>
        </p:txBody>
      </p:sp>
      <p:sp>
        <p:nvSpPr>
          <p:cNvPr id="901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01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4438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5623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788764B-6B07-934C-8FB8-D3848BAF5CF0}" type="slidenum">
              <a:rPr lang="en-US"/>
              <a:pPr/>
              <a:t>28</a:t>
            </a:fld>
            <a:endParaRPr lang="en-US"/>
          </a:p>
        </p:txBody>
      </p:sp>
      <p:sp>
        <p:nvSpPr>
          <p:cNvPr id="921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21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4438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1248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77D4974-0603-8A48-8869-256C54946861}" type="slidenum">
              <a:rPr lang="en-US"/>
              <a:pPr/>
              <a:t>29</a:t>
            </a:fld>
            <a:endParaRPr lang="en-US"/>
          </a:p>
        </p:txBody>
      </p:sp>
      <p:sp>
        <p:nvSpPr>
          <p:cNvPr id="942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42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4438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762487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27184AB-8168-2440-AEA2-49DAACE5B13F}" type="slidenum">
              <a:rPr lang="en-US"/>
              <a:pPr/>
              <a:t>31</a:t>
            </a:fld>
            <a:endParaRPr lang="en-US"/>
          </a:p>
        </p:txBody>
      </p:sp>
      <p:sp>
        <p:nvSpPr>
          <p:cNvPr id="952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52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4438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880981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94606-3FEE-3C4C-B3D0-9DFD146D6D1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EC099-036B-DF41-BE8E-20B8E8624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3" y="4280647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32467-CDCB-F14E-9B37-2F7943ADA4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32467-CDCB-F14E-9B37-2F7943ADA40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4163" y="4267200"/>
            <a:ext cx="2743200" cy="212015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grpSp>
        <p:nvGrpSpPr>
          <p:cNvPr id="8" name="Group 14"/>
          <p:cNvGrpSpPr/>
          <p:nvPr/>
        </p:nvGrpSpPr>
        <p:grpSpPr>
          <a:xfrm>
            <a:off x="284163" y="461682"/>
            <a:ext cx="8576373" cy="137411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21013" y="4801575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32467-CDCB-F14E-9B37-2F7943ADA40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D5971-0E37-3442-AD16-AA7F63ED3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313882" y="2857535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B8F45-BC6D-F541-A913-DD1F9F97926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5400000">
            <a:off x="4658724" y="3355723"/>
            <a:ext cx="5934456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90664-9908-C445-8F71-886FFED1A1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32467-CDCB-F14E-9B37-2F7943ADA40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32467-CDCB-F14E-9B37-2F7943ADA40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>
            <a:normAutofit/>
          </a:bodyPr>
          <a:lstStyle>
            <a:lvl1pPr algn="l">
              <a:defRPr sz="4200" b="0" i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5294E-CA36-C445-94AE-4A420A7457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44B4-117B-9442-9284-831DC50B3F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A32AC-DE77-5847-A0A6-736A7DFF47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321F0-B725-3A43-93F4-C7939B205AC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3" y="2133600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59" y="16734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0532467-CDCB-F14E-9B37-2F7943ADA40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  <p:sldLayoutId id="2147484103" r:id="rId12"/>
    <p:sldLayoutId id="2147484104" r:id="rId13"/>
    <p:sldLayoutId id="2147484105" r:id="rId14"/>
    <p:sldLayoutId id="2147484106" r:id="rId15"/>
    <p:sldLayoutId id="2147484107" r:id="rId16"/>
  </p:sldLayoutIdLst>
  <p:txStyles>
    <p:titleStyle>
      <a:lvl1pPr algn="r" defTabSz="914400" rtl="0" eaLnBrk="1" latinLnBrk="0" hangingPunct="1"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psikinderparents.weebly.com/professional-workshops.html" TargetMode="Externa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://www.youtube.com/watch?v=SMmCJb3QvkE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hyperlink" Target="http://psistudentresources.weebly.com/kinder.html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NUL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464" y="1371600"/>
            <a:ext cx="895770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Today’s handouts can be downloaded at: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u="sng" dirty="0">
                <a:solidFill>
                  <a:srgbClr val="000000"/>
                </a:solidFill>
                <a:hlinkClick r:id="rId2"/>
              </a:rPr>
              <a:t>http://psikinderparents.weebly.com/professional-workshops.html</a:t>
            </a:r>
            <a:endParaRPr lang="en-US" u="sng" dirty="0">
              <a:solidFill>
                <a:srgbClr val="000000"/>
              </a:solidFill>
            </a:endParaRPr>
          </a:p>
          <a:p>
            <a:pPr algn="ctr"/>
            <a:endParaRPr lang="en-US" u="sng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There are also paper copies available.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222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98225" y="4724400"/>
            <a:ext cx="2391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The 3 Little Pigs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91200" y="1676400"/>
            <a:ext cx="19470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Kindergarten</a:t>
            </a:r>
          </a:p>
          <a:p>
            <a:r>
              <a:rPr lang="en-US" dirty="0">
                <a:solidFill>
                  <a:srgbClr val="000000"/>
                </a:solidFill>
              </a:rPr>
              <a:t>     Week 1</a:t>
            </a:r>
          </a:p>
        </p:txBody>
      </p:sp>
      <p:sp>
        <p:nvSpPr>
          <p:cNvPr id="8" name="Action Button: Custom 7">
            <a:hlinkClick r:id="rId2" highlightClick="1"/>
          </p:cNvPr>
          <p:cNvSpPr/>
          <p:nvPr/>
        </p:nvSpPr>
        <p:spPr>
          <a:xfrm>
            <a:off x="1066800" y="5715000"/>
            <a:ext cx="531425" cy="457200"/>
          </a:xfrm>
          <a:prstGeom prst="actionButtonBlan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ED2DB8-665B-A546-A67C-760511D92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2810933"/>
            <a:ext cx="2520950" cy="33612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B6796D-88DB-A149-9712-64BDF57D8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582" y="1467811"/>
            <a:ext cx="37084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95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990600"/>
            <a:ext cx="29903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Keep in mind…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1894344"/>
            <a:ext cx="733240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Repetition…repetition…repetition!</a:t>
            </a:r>
          </a:p>
          <a:p>
            <a:r>
              <a:rPr lang="en-US" dirty="0">
                <a:solidFill>
                  <a:srgbClr val="000000"/>
                </a:solidFill>
              </a:rPr>
              <a:t>Simple language…they won’t understand you!</a:t>
            </a:r>
          </a:p>
          <a:p>
            <a:r>
              <a:rPr lang="en-US" dirty="0">
                <a:solidFill>
                  <a:srgbClr val="000000"/>
                </a:solidFill>
              </a:rPr>
              <a:t>Rely on gestures, actions, examples, and photos.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Think ahead to what language you will use</a:t>
            </a:r>
          </a:p>
          <a:p>
            <a:r>
              <a:rPr lang="en-US" dirty="0">
                <a:solidFill>
                  <a:srgbClr val="000000"/>
                </a:solidFill>
              </a:rPr>
              <a:t>Think ahead to what language you want them to use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Alternate activities to keep the students engaged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5-Point Star 3"/>
          <p:cNvSpPr/>
          <p:nvPr/>
        </p:nvSpPr>
        <p:spPr>
          <a:xfrm rot="1131757">
            <a:off x="6736250" y="835742"/>
            <a:ext cx="1066800" cy="838200"/>
          </a:xfrm>
          <a:prstGeom prst="star5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/>
          <p:cNvSpPr/>
          <p:nvPr/>
        </p:nvSpPr>
        <p:spPr>
          <a:xfrm rot="20636977">
            <a:off x="5505282" y="5160340"/>
            <a:ext cx="1066800" cy="838200"/>
          </a:xfrm>
          <a:prstGeom prst="star5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 rot="1346588">
            <a:off x="990600" y="685800"/>
            <a:ext cx="1066800" cy="838200"/>
          </a:xfrm>
          <a:prstGeom prst="star5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 rot="20353378">
            <a:off x="1219200" y="5181600"/>
            <a:ext cx="1066800" cy="838200"/>
          </a:xfrm>
          <a:prstGeom prst="star5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 rot="1037121">
            <a:off x="7720439" y="2654162"/>
            <a:ext cx="1066800" cy="838200"/>
          </a:xfrm>
          <a:prstGeom prst="star5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710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800" y="1454765"/>
            <a:ext cx="74676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        What’s important to the kids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Does my teacher like me?</a:t>
            </a:r>
          </a:p>
          <a:p>
            <a:r>
              <a:rPr lang="en-US" dirty="0">
                <a:solidFill>
                  <a:srgbClr val="000000"/>
                </a:solidFill>
              </a:rPr>
              <a:t>Is this fun?</a:t>
            </a:r>
          </a:p>
          <a:p>
            <a:r>
              <a:rPr lang="en-US" dirty="0">
                <a:solidFill>
                  <a:srgbClr val="000000"/>
                </a:solidFill>
              </a:rPr>
              <a:t>When do I get to eat?</a:t>
            </a:r>
          </a:p>
          <a:p>
            <a:r>
              <a:rPr lang="en-US" dirty="0">
                <a:solidFill>
                  <a:srgbClr val="000000"/>
                </a:solidFill>
              </a:rPr>
              <a:t>When and how will I get home and see my mom?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9F16FB-EFC4-AA47-B771-0E62E0AFD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2120096"/>
            <a:ext cx="3124200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17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1886632-5A20-A34A-925C-637C0AE0C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5715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1107876">
            <a:off x="493423" y="1368987"/>
            <a:ext cx="10735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Century Gothic"/>
                <a:cs typeface="Century Gothic"/>
              </a:rPr>
              <a:t>sin</a:t>
            </a:r>
            <a:r>
              <a:rPr lang="en-US" sz="3200" dirty="0">
                <a:solidFill>
                  <a:srgbClr val="000000"/>
                </a:solidFill>
                <a:latin typeface="Century Gothic"/>
                <a:cs typeface="Century Gothic"/>
              </a:rPr>
              <a:t>g!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57800" y="5892224"/>
            <a:ext cx="2438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Comic Sans MS"/>
                <a:cs typeface="Comic Sans MS"/>
              </a:rPr>
              <a:t>Breathe</a:t>
            </a:r>
            <a:r>
              <a:rPr lang="mr-IN" sz="3200" b="1" dirty="0">
                <a:solidFill>
                  <a:srgbClr val="000000"/>
                </a:solidFill>
                <a:latin typeface="Comic Sans MS"/>
                <a:cs typeface="Comic Sans MS"/>
              </a:rPr>
              <a:t>…</a:t>
            </a:r>
            <a:endParaRPr lang="en-US" sz="32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13251" y="5867400"/>
            <a:ext cx="25470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Comic Sans MS"/>
                <a:cs typeface="Comic Sans MS"/>
              </a:rPr>
              <a:t>Smile…a lot!</a:t>
            </a:r>
          </a:p>
        </p:txBody>
      </p:sp>
      <p:sp>
        <p:nvSpPr>
          <p:cNvPr id="5" name="TextBox 4"/>
          <p:cNvSpPr txBox="1"/>
          <p:nvPr/>
        </p:nvSpPr>
        <p:spPr>
          <a:xfrm rot="20905024">
            <a:off x="5597543" y="1835107"/>
            <a:ext cx="1457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Rockwell Extra Bold"/>
                <a:cs typeface="Rockwell Extra Bold"/>
              </a:rPr>
              <a:t>dance!</a:t>
            </a:r>
          </a:p>
        </p:txBody>
      </p:sp>
      <p:sp>
        <p:nvSpPr>
          <p:cNvPr id="6" name="TextBox 5"/>
          <p:cNvSpPr txBox="1"/>
          <p:nvPr/>
        </p:nvSpPr>
        <p:spPr>
          <a:xfrm rot="688721">
            <a:off x="6606806" y="1087313"/>
            <a:ext cx="1278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halkduster"/>
                <a:cs typeface="Chalkduster"/>
              </a:rPr>
              <a:t>count!</a:t>
            </a:r>
          </a:p>
        </p:txBody>
      </p:sp>
      <p:sp>
        <p:nvSpPr>
          <p:cNvPr id="8" name="TextBox 7"/>
          <p:cNvSpPr txBox="1"/>
          <p:nvPr/>
        </p:nvSpPr>
        <p:spPr>
          <a:xfrm rot="21417749">
            <a:off x="2603825" y="801596"/>
            <a:ext cx="12677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pple Chancery"/>
                <a:cs typeface="Apple Chancery"/>
              </a:rPr>
              <a:t>play!</a:t>
            </a:r>
          </a:p>
        </p:txBody>
      </p:sp>
      <p:sp>
        <p:nvSpPr>
          <p:cNvPr id="9" name="TextBox 8"/>
          <p:cNvSpPr txBox="1"/>
          <p:nvPr/>
        </p:nvSpPr>
        <p:spPr>
          <a:xfrm rot="649072">
            <a:off x="1813611" y="1735547"/>
            <a:ext cx="149761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Curlz MT"/>
                <a:cs typeface="Curlz MT"/>
              </a:rPr>
              <a:t>create!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00600" y="914400"/>
            <a:ext cx="1447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Marker Felt"/>
                <a:cs typeface="Marker Felt"/>
              </a:rPr>
              <a:t>read!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61716" y="1752600"/>
            <a:ext cx="12150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Bradley Hand Bold"/>
                <a:cs typeface="Bradley Hand Bold"/>
              </a:rPr>
              <a:t>move!</a:t>
            </a:r>
          </a:p>
        </p:txBody>
      </p:sp>
    </p:spTree>
    <p:extLst>
      <p:ext uri="{BB962C8B-B14F-4D97-AF65-F5344CB8AC3E}">
        <p14:creationId xmlns:p14="http://schemas.microsoft.com/office/powerpoint/2010/main" val="442158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19200" y="2438400"/>
            <a:ext cx="685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dirty="0" err="1">
                <a:solidFill>
                  <a:schemeClr val="tx1"/>
                </a:solidFill>
              </a:rPr>
              <a:t>Learning</a:t>
            </a:r>
            <a:r>
              <a:rPr lang="es-ES_tradnl" sz="4000" dirty="0">
                <a:solidFill>
                  <a:schemeClr val="tx1"/>
                </a:solidFill>
              </a:rPr>
              <a:t> Centers </a:t>
            </a:r>
          </a:p>
          <a:p>
            <a:pPr algn="ctr"/>
            <a:r>
              <a:rPr lang="es-ES_tradnl" sz="4000" dirty="0" err="1">
                <a:solidFill>
                  <a:schemeClr val="tx1"/>
                </a:solidFill>
              </a:rPr>
              <a:t>for</a:t>
            </a:r>
            <a:r>
              <a:rPr lang="es-ES_tradnl" sz="4000" dirty="0">
                <a:solidFill>
                  <a:schemeClr val="tx1"/>
                </a:solidFill>
              </a:rPr>
              <a:t> </a:t>
            </a:r>
            <a:r>
              <a:rPr lang="es-ES_tradnl" sz="4000" dirty="0" err="1">
                <a:solidFill>
                  <a:schemeClr val="tx1"/>
                </a:solidFill>
              </a:rPr>
              <a:t>the</a:t>
            </a:r>
            <a:r>
              <a:rPr lang="es-ES_tradnl" sz="4000" dirty="0">
                <a:solidFill>
                  <a:schemeClr val="tx1"/>
                </a:solidFill>
              </a:rPr>
              <a:t> </a:t>
            </a:r>
            <a:r>
              <a:rPr lang="es-ES_tradnl" sz="4000" dirty="0" err="1">
                <a:solidFill>
                  <a:schemeClr val="tx1"/>
                </a:solidFill>
              </a:rPr>
              <a:t>Primary</a:t>
            </a:r>
            <a:r>
              <a:rPr lang="es-ES_tradnl" sz="4000" dirty="0">
                <a:solidFill>
                  <a:schemeClr val="tx1"/>
                </a:solidFill>
              </a:rPr>
              <a:t> Grades</a:t>
            </a:r>
            <a:r>
              <a:rPr lang="en-US" sz="4000" dirty="0">
                <a:solidFill>
                  <a:schemeClr val="tx1"/>
                </a:solidFill>
                <a:effectLst/>
              </a:rPr>
              <a:t> </a:t>
            </a:r>
            <a:endParaRPr lang="es-ES_tradnl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7776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/>
          <p:cNvSpPr txBox="1">
            <a:spLocks noChangeArrowheads="1"/>
          </p:cNvSpPr>
          <p:nvPr/>
        </p:nvSpPr>
        <p:spPr bwMode="auto">
          <a:xfrm>
            <a:off x="419100" y="1619250"/>
            <a:ext cx="8447088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endParaRPr lang="en-US" dirty="0"/>
          </a:p>
          <a:p>
            <a:pPr>
              <a:buClrTx/>
              <a:buFontTx/>
              <a:buNone/>
            </a:pPr>
            <a:r>
              <a:rPr lang="en-US" dirty="0">
                <a:solidFill>
                  <a:srgbClr val="000000"/>
                </a:solidFill>
              </a:rPr>
              <a:t>A teacher can work with individual students or a small group, </a:t>
            </a:r>
          </a:p>
          <a:p>
            <a:pPr>
              <a:buClrTx/>
              <a:buFontTx/>
              <a:buNone/>
            </a:pPr>
            <a:r>
              <a:rPr lang="en-US" dirty="0">
                <a:solidFill>
                  <a:srgbClr val="000000"/>
                </a:solidFill>
              </a:rPr>
              <a:t>while at the same time providing other students with </a:t>
            </a:r>
          </a:p>
          <a:p>
            <a:pPr>
              <a:buClrTx/>
              <a:buFontTx/>
              <a:buNone/>
            </a:pPr>
            <a:r>
              <a:rPr lang="en-US" dirty="0">
                <a:solidFill>
                  <a:srgbClr val="000000"/>
                </a:solidFill>
              </a:rPr>
              <a:t>the opportunity to review past topics.</a:t>
            </a:r>
          </a:p>
        </p:txBody>
      </p:sp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2160588" y="762000"/>
            <a:ext cx="49911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3200" dirty="0">
                <a:solidFill>
                  <a:srgbClr val="000000"/>
                </a:solidFill>
              </a:rPr>
              <a:t>Why use learning centers?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415925" y="3857625"/>
            <a:ext cx="6280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dirty="0">
                <a:solidFill>
                  <a:srgbClr val="000000"/>
                </a:solidFill>
              </a:rPr>
              <a:t>Students work independently, with a partner, </a:t>
            </a:r>
          </a:p>
          <a:p>
            <a:pPr>
              <a:buClrTx/>
              <a:buFontTx/>
              <a:buNone/>
            </a:pPr>
            <a:r>
              <a:rPr lang="en-US" dirty="0">
                <a:solidFill>
                  <a:srgbClr val="000000"/>
                </a:solidFill>
              </a:rPr>
              <a:t>or collaboratively with a small group.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11921A-2B8F-B342-88AD-AE91D24ED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833" y="4495800"/>
            <a:ext cx="280771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1"/>
          <p:cNvSpPr txBox="1">
            <a:spLocks noChangeArrowheads="1"/>
          </p:cNvSpPr>
          <p:nvPr/>
        </p:nvSpPr>
        <p:spPr bwMode="auto">
          <a:xfrm>
            <a:off x="254000" y="793750"/>
            <a:ext cx="85090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>
                <a:solidFill>
                  <a:srgbClr val="000000"/>
                </a:solidFill>
              </a:rPr>
              <a:t>What do learning centers look and sound like?</a:t>
            </a:r>
          </a:p>
        </p:txBody>
      </p:sp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900113" y="2160588"/>
            <a:ext cx="7146925" cy="228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The teacher may move about the room or work with</a:t>
            </a:r>
          </a:p>
          <a:p>
            <a:r>
              <a:rPr lang="en-US" dirty="0">
                <a:solidFill>
                  <a:srgbClr val="000000"/>
                </a:solidFill>
              </a:rPr>
              <a:t>a small group.  The teacher does not work with the</a:t>
            </a:r>
          </a:p>
          <a:p>
            <a:r>
              <a:rPr lang="en-US" dirty="0">
                <a:solidFill>
                  <a:srgbClr val="000000"/>
                </a:solidFill>
              </a:rPr>
              <a:t>whole class as a large group during centers time.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Students collaborate or work</a:t>
            </a:r>
          </a:p>
          <a:p>
            <a:r>
              <a:rPr lang="en-US" dirty="0">
                <a:solidFill>
                  <a:srgbClr val="000000"/>
                </a:solidFill>
              </a:rPr>
              <a:t>individually to complete the </a:t>
            </a:r>
          </a:p>
          <a:p>
            <a:r>
              <a:rPr lang="en-US" dirty="0">
                <a:solidFill>
                  <a:srgbClr val="000000"/>
                </a:solidFill>
              </a:rPr>
              <a:t>activities in their centers.</a:t>
            </a:r>
          </a:p>
        </p:txBody>
      </p:sp>
      <p:pic>
        <p:nvPicPr>
          <p:cNvPr id="5" name="Picture 4" descr="P3140018.JPG">
            <a:extLst>
              <a:ext uri="{FF2B5EF4-FFF2-40B4-BE49-F238E27FC236}">
                <a16:creationId xmlns:a16="http://schemas.microsoft.com/office/drawing/2014/main" id="{4572F582-2552-2E4C-AB89-C4A78551D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581400"/>
            <a:ext cx="3581400" cy="26860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2020009.JPG">
            <a:extLst>
              <a:ext uri="{FF2B5EF4-FFF2-40B4-BE49-F238E27FC236}">
                <a16:creationId xmlns:a16="http://schemas.microsoft.com/office/drawing/2014/main" id="{D5F59603-934C-F34B-957A-67CB01846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90600"/>
            <a:ext cx="70104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39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5160003.JPG">
            <a:extLst>
              <a:ext uri="{FF2B5EF4-FFF2-40B4-BE49-F238E27FC236}">
                <a16:creationId xmlns:a16="http://schemas.microsoft.com/office/drawing/2014/main" id="{AD60F8E8-6E37-A94D-9FF9-1424E97F5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97730"/>
            <a:ext cx="3387853" cy="48220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E2035E-19BD-1D4C-BE44-49D3E88A3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95386">
            <a:off x="1371032" y="1819640"/>
            <a:ext cx="2514600" cy="357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60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5E442DE1-5231-D34E-8CC9-EA4E1A52B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14400"/>
            <a:ext cx="3286125" cy="2940050"/>
          </a:xfrm>
          <a:prstGeom prst="rect">
            <a:avLst/>
          </a:prstGeom>
          <a:noFill/>
          <a:ln w="6336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5" descr="P9290006.jpg">
            <a:extLst>
              <a:ext uri="{FF2B5EF4-FFF2-40B4-BE49-F238E27FC236}">
                <a16:creationId xmlns:a16="http://schemas.microsoft.com/office/drawing/2014/main" id="{6B3FFC6C-09B4-EF4C-A389-0A9BCA0B4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505200"/>
            <a:ext cx="36576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67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41148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err="1">
                <a:solidFill>
                  <a:srgbClr val="000000"/>
                </a:solidFill>
              </a:rPr>
              <a:t>July</a:t>
            </a:r>
            <a:r>
              <a:rPr lang="es-ES_tradnl" i="1" dirty="0">
                <a:solidFill>
                  <a:srgbClr val="000000"/>
                </a:solidFill>
              </a:rPr>
              <a:t> 20, 2018</a:t>
            </a:r>
            <a:r>
              <a:rPr lang="en-US" dirty="0">
                <a:solidFill>
                  <a:srgbClr val="000000"/>
                </a:solidFill>
                <a:effectLst/>
              </a:rPr>
              <a:t> </a:t>
            </a:r>
            <a:endParaRPr lang="es-ES_tradnl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45027" y="2762071"/>
            <a:ext cx="45672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dirty="0">
                <a:solidFill>
                  <a:srgbClr val="000000"/>
                </a:solidFill>
              </a:rPr>
              <a:t>Kim </a:t>
            </a:r>
            <a:r>
              <a:rPr lang="es-ES_tradnl" dirty="0" err="1">
                <a:solidFill>
                  <a:srgbClr val="000000"/>
                </a:solidFill>
              </a:rPr>
              <a:t>Wieber</a:t>
            </a:r>
            <a:r>
              <a:rPr lang="es-ES_tradnl" dirty="0">
                <a:solidFill>
                  <a:srgbClr val="000000"/>
                </a:solidFill>
              </a:rPr>
              <a:t> du </a:t>
            </a:r>
            <a:r>
              <a:rPr lang="es-ES_tradnl" dirty="0" err="1">
                <a:solidFill>
                  <a:srgbClr val="000000"/>
                </a:solidFill>
              </a:rPr>
              <a:t>Saire</a:t>
            </a:r>
            <a:endParaRPr lang="es-ES_tradnl" dirty="0">
              <a:solidFill>
                <a:srgbClr val="000000"/>
              </a:solidFill>
            </a:endParaRPr>
          </a:p>
          <a:p>
            <a:pPr algn="ctr"/>
            <a:r>
              <a:rPr lang="es-ES_tradnl" dirty="0">
                <a:solidFill>
                  <a:srgbClr val="000000"/>
                </a:solidFill>
              </a:rPr>
              <a:t>Park </a:t>
            </a:r>
            <a:r>
              <a:rPr lang="es-ES_tradnl" dirty="0" err="1">
                <a:solidFill>
                  <a:srgbClr val="000000"/>
                </a:solidFill>
              </a:rPr>
              <a:t>Spanish</a:t>
            </a:r>
            <a:r>
              <a:rPr lang="es-ES_tradnl" dirty="0">
                <a:solidFill>
                  <a:srgbClr val="000000"/>
                </a:solidFill>
              </a:rPr>
              <a:t> </a:t>
            </a:r>
            <a:r>
              <a:rPr lang="es-ES_tradnl" dirty="0" err="1">
                <a:solidFill>
                  <a:srgbClr val="000000"/>
                </a:solidFill>
              </a:rPr>
              <a:t>Immersion</a:t>
            </a:r>
            <a:r>
              <a:rPr lang="es-ES_tradnl" dirty="0">
                <a:solidFill>
                  <a:srgbClr val="000000"/>
                </a:solidFill>
              </a:rPr>
              <a:t> </a:t>
            </a:r>
            <a:r>
              <a:rPr lang="es-ES_tradnl" dirty="0" err="1">
                <a:solidFill>
                  <a:srgbClr val="000000"/>
                </a:solidFill>
              </a:rPr>
              <a:t>School</a:t>
            </a:r>
            <a:endParaRPr lang="es-ES_tradnl" dirty="0">
              <a:solidFill>
                <a:srgbClr val="000000"/>
              </a:solidFill>
            </a:endParaRPr>
          </a:p>
          <a:p>
            <a:pPr algn="ctr"/>
            <a:r>
              <a:rPr lang="es-ES_tradnl" dirty="0">
                <a:solidFill>
                  <a:srgbClr val="000000"/>
                </a:solidFill>
              </a:rPr>
              <a:t>St. Louis Park, Minnesota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3550" y="990600"/>
            <a:ext cx="79143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Comic Sans MS"/>
                <a:cs typeface="Comic Sans MS"/>
              </a:rPr>
              <a:t>Language Acquisition &amp; Learning Centers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Comic Sans MS"/>
                <a:cs typeface="Comic Sans MS"/>
              </a:rPr>
              <a:t>in the Primary Grades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6CF61A-4AEC-C44B-95FF-EF3AE2FBE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366665"/>
            <a:ext cx="2946400" cy="22098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2700338" y="900113"/>
            <a:ext cx="3497262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>
                <a:solidFill>
                  <a:srgbClr val="000000"/>
                </a:solidFill>
              </a:rPr>
              <a:t>Where do I begin?</a:t>
            </a:r>
          </a:p>
        </p:txBody>
      </p:sp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990600" y="3048000"/>
            <a:ext cx="7277100" cy="50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Decide how you will use centers in your classroom.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2354412"/>
            <a:ext cx="1090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First…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609600" y="685800"/>
            <a:ext cx="8153400" cy="106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3200" dirty="0">
                <a:solidFill>
                  <a:srgbClr val="000000"/>
                </a:solidFill>
              </a:rPr>
              <a:t>Different Types of Learning Centers</a:t>
            </a:r>
          </a:p>
        </p:txBody>
      </p:sp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609600" y="1447800"/>
            <a:ext cx="7862887" cy="191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1.  The teacher assigns students to each center,</a:t>
            </a:r>
          </a:p>
          <a:p>
            <a:r>
              <a:rPr lang="en-US" dirty="0">
                <a:solidFill>
                  <a:srgbClr val="000000"/>
                </a:solidFill>
              </a:rPr>
              <a:t>     and each center has a specific activity.  All students</a:t>
            </a:r>
          </a:p>
          <a:p>
            <a:r>
              <a:rPr lang="en-US" dirty="0">
                <a:solidFill>
                  <a:srgbClr val="000000"/>
                </a:solidFill>
              </a:rPr>
              <a:t>	     work in centers at the same time, and rotate through </a:t>
            </a:r>
          </a:p>
          <a:p>
            <a:r>
              <a:rPr lang="en-US" dirty="0">
                <a:solidFill>
                  <a:srgbClr val="000000"/>
                </a:solidFill>
              </a:rPr>
              <a:t>     each center in one week.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 descr="P1100042.JPG">
            <a:extLst>
              <a:ext uri="{FF2B5EF4-FFF2-40B4-BE49-F238E27FC236}">
                <a16:creationId xmlns:a16="http://schemas.microsoft.com/office/drawing/2014/main" id="{23E7A0E3-CCD4-8C43-B563-2D4991761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124200"/>
            <a:ext cx="4343400" cy="32575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29943" y="1905000"/>
            <a:ext cx="7291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Choose a topic and an objective for each center.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4446" y="1066800"/>
            <a:ext cx="81323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How to design this type of learning centers?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30" y="5558135"/>
            <a:ext cx="5836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Students work in pairs or small groups.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029944" y="2139145"/>
            <a:ext cx="729142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The centers could be related to a specific theme.</a:t>
            </a:r>
          </a:p>
          <a:p>
            <a:r>
              <a:rPr lang="en-US" dirty="0">
                <a:solidFill>
                  <a:srgbClr val="000000"/>
                </a:solidFill>
              </a:rPr>
              <a:t>	                    </a:t>
            </a:r>
            <a:r>
              <a:rPr lang="en-US" u="sng" dirty="0">
                <a:solidFill>
                  <a:srgbClr val="000000"/>
                </a:solidFill>
              </a:rPr>
              <a:t>Example:   Birds</a:t>
            </a:r>
          </a:p>
          <a:p>
            <a:r>
              <a:rPr lang="en-US" dirty="0">
                <a:solidFill>
                  <a:srgbClr val="000000"/>
                </a:solidFill>
              </a:rPr>
              <a:t>	         Math – Count &amp; graph toy birds</a:t>
            </a:r>
          </a:p>
          <a:p>
            <a:r>
              <a:rPr lang="en-US" dirty="0">
                <a:solidFill>
                  <a:srgbClr val="000000"/>
                </a:solidFill>
              </a:rPr>
              <a:t>	         Reading – Read books about birds</a:t>
            </a:r>
          </a:p>
          <a:p>
            <a:r>
              <a:rPr lang="en-US" dirty="0">
                <a:solidFill>
                  <a:srgbClr val="000000"/>
                </a:solidFill>
              </a:rPr>
              <a:t>	         Art – Draw and paint a favorite bird</a:t>
            </a:r>
          </a:p>
          <a:p>
            <a:r>
              <a:rPr lang="en-US" dirty="0">
                <a:solidFill>
                  <a:srgbClr val="000000"/>
                </a:solidFill>
              </a:rPr>
              <a:t>	         Writing/Science – Label the parts of a bird </a:t>
            </a:r>
          </a:p>
          <a:p>
            <a:r>
              <a:rPr lang="en-US" dirty="0">
                <a:solidFill>
                  <a:srgbClr val="000000"/>
                </a:solidFill>
              </a:rPr>
              <a:t>	         Reading/Theater – Read &amp; act out a short play</a:t>
            </a:r>
          </a:p>
        </p:txBody>
      </p:sp>
    </p:spTree>
    <p:extLst>
      <p:ext uri="{BB962C8B-B14F-4D97-AF65-F5344CB8AC3E}">
        <p14:creationId xmlns:p14="http://schemas.microsoft.com/office/powerpoint/2010/main" val="1915594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956608"/>
            <a:ext cx="70445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2. Some students work in centers while others</a:t>
            </a:r>
          </a:p>
          <a:p>
            <a:r>
              <a:rPr lang="en-US" dirty="0">
                <a:solidFill>
                  <a:srgbClr val="000000"/>
                </a:solidFill>
              </a:rPr>
              <a:t>    work with the teacher.</a:t>
            </a:r>
          </a:p>
          <a:p>
            <a:r>
              <a:rPr lang="en-US" dirty="0">
                <a:solidFill>
                  <a:srgbClr val="000000"/>
                </a:solidFill>
              </a:rPr>
              <a:t>			Whole group Language Arts lesson</a:t>
            </a:r>
          </a:p>
          <a:p>
            <a:r>
              <a:rPr lang="en-US" dirty="0">
                <a:solidFill>
                  <a:srgbClr val="000000"/>
                </a:solidFill>
              </a:rPr>
              <a:t>				Group 1 – Centers and then LA work</a:t>
            </a:r>
          </a:p>
          <a:p>
            <a:r>
              <a:rPr lang="en-US" dirty="0">
                <a:solidFill>
                  <a:srgbClr val="000000"/>
                </a:solidFill>
              </a:rPr>
              <a:t>				Group 2 – LA work and then Centers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14800" y="3254276"/>
            <a:ext cx="457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3. Students work in Centers</a:t>
            </a:r>
          </a:p>
          <a:p>
            <a:r>
              <a:rPr lang="en-US" dirty="0">
                <a:solidFill>
                  <a:schemeClr val="tx1"/>
                </a:solidFill>
              </a:rPr>
              <a:t>    as part of a math rotation.</a:t>
            </a:r>
          </a:p>
          <a:p>
            <a:r>
              <a:rPr lang="en-US" dirty="0">
                <a:solidFill>
                  <a:schemeClr val="tx1"/>
                </a:solidFill>
              </a:rPr>
              <a:t>        Lesson with the teacher</a:t>
            </a:r>
          </a:p>
          <a:p>
            <a:r>
              <a:rPr lang="en-US" dirty="0">
                <a:solidFill>
                  <a:schemeClr val="tx1"/>
                </a:solidFill>
              </a:rPr>
              <a:t>        Math centers</a:t>
            </a:r>
          </a:p>
          <a:p>
            <a:r>
              <a:rPr lang="en-US" dirty="0">
                <a:solidFill>
                  <a:schemeClr val="tx1"/>
                </a:solidFill>
              </a:rPr>
              <a:t>        Practice activity</a:t>
            </a:r>
          </a:p>
          <a:p>
            <a:r>
              <a:rPr lang="en-US" dirty="0">
                <a:solidFill>
                  <a:schemeClr val="tx1"/>
                </a:solidFill>
              </a:rPr>
              <a:t>        Math games</a:t>
            </a:r>
            <a:endParaRPr lang="en-US" dirty="0"/>
          </a:p>
        </p:txBody>
      </p:sp>
      <p:pic>
        <p:nvPicPr>
          <p:cNvPr id="7" name="Picture 6" descr="P2090001.JPG">
            <a:extLst>
              <a:ext uri="{FF2B5EF4-FFF2-40B4-BE49-F238E27FC236}">
                <a16:creationId xmlns:a16="http://schemas.microsoft.com/office/drawing/2014/main" id="{5820383E-FF8E-F846-9D3E-EF556231E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304309"/>
            <a:ext cx="2629968" cy="225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2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2D189D-43CF-3A4F-9691-D63DFB334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14400"/>
            <a:ext cx="3251200" cy="2425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196A71-67F5-7C4E-8E46-11F6EC9EB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400" y="3683000"/>
            <a:ext cx="2641600" cy="2641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9915F7-DDDC-C544-A09B-C877C7730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1106632"/>
            <a:ext cx="3607377" cy="240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15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66800" y="838200"/>
            <a:ext cx="7239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4.  Students choose a center for their morning work.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5.  Students choose a center when they finish an</a:t>
            </a:r>
          </a:p>
          <a:p>
            <a:r>
              <a:rPr lang="en-US" dirty="0">
                <a:solidFill>
                  <a:srgbClr val="000000"/>
                </a:solidFill>
              </a:rPr>
              <a:t>     assignment. Each center has numerous activities</a:t>
            </a:r>
          </a:p>
          <a:p>
            <a:r>
              <a:rPr lang="en-US" dirty="0">
                <a:solidFill>
                  <a:srgbClr val="000000"/>
                </a:solidFill>
              </a:rPr>
              <a:t>     that students may choose from.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1C0D80-A811-2F42-B532-AA06783A0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19400" y="2895600"/>
            <a:ext cx="2971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18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295400"/>
            <a:ext cx="73212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 Each center tub has one activity that is the same </a:t>
            </a:r>
          </a:p>
          <a:p>
            <a:r>
              <a:rPr lang="en-US" dirty="0">
                <a:solidFill>
                  <a:srgbClr val="000000"/>
                </a:solidFill>
              </a:rPr>
              <a:t>    for up to a month. Label the centers by color.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9808" y="3048000"/>
            <a:ext cx="25377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Math  </a:t>
            </a:r>
            <a:r>
              <a:rPr lang="en-US" dirty="0">
                <a:solidFill>
                  <a:schemeClr val="tx1"/>
                </a:solidFill>
                <a:sym typeface="Wingdings"/>
              </a:rPr>
              <a:t>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Fine Motor   </a:t>
            </a:r>
            <a:r>
              <a:rPr lang="en-US" dirty="0">
                <a:solidFill>
                  <a:schemeClr val="tx1"/>
                </a:solidFill>
                <a:sym typeface="Wingdings"/>
              </a:rPr>
              <a:t>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Language Arts </a:t>
            </a:r>
            <a:r>
              <a:rPr lang="en-US" dirty="0">
                <a:solidFill>
                  <a:schemeClr val="tx1"/>
                </a:solidFill>
                <a:sym typeface="Wingdings"/>
              </a:rPr>
              <a:t>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5896303"/>
            <a:ext cx="4138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Students work individually.</a:t>
            </a:r>
          </a:p>
        </p:txBody>
      </p:sp>
      <p:pic>
        <p:nvPicPr>
          <p:cNvPr id="6" name="Picture 5" descr="IMG_0447.JPG">
            <a:extLst>
              <a:ext uri="{FF2B5EF4-FFF2-40B4-BE49-F238E27FC236}">
                <a16:creationId xmlns:a16="http://schemas.microsoft.com/office/drawing/2014/main" id="{511DFDF5-30A5-9C4B-886E-C4D17F7EBA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35" y="2286000"/>
            <a:ext cx="458103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152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111_1106">
            <a:extLst>
              <a:ext uri="{FF2B5EF4-FFF2-40B4-BE49-F238E27FC236}">
                <a16:creationId xmlns:a16="http://schemas.microsoft.com/office/drawing/2014/main" id="{55D1825C-6E8C-DE47-A647-656AB9196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3758909" cy="281940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A240038.JPG">
            <a:extLst>
              <a:ext uri="{FF2B5EF4-FFF2-40B4-BE49-F238E27FC236}">
                <a16:creationId xmlns:a16="http://schemas.microsoft.com/office/drawing/2014/main" id="{4F2722A1-5F1F-8840-973C-0E74D1350B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505200"/>
            <a:ext cx="37592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18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AutoShape 5"/>
          <p:cNvSpPr>
            <a:spLocks noChangeArrowheads="1"/>
          </p:cNvSpPr>
          <p:nvPr/>
        </p:nvSpPr>
        <p:spPr bwMode="auto">
          <a:xfrm>
            <a:off x="4876800" y="3352800"/>
            <a:ext cx="3886200" cy="3087688"/>
          </a:xfrm>
          <a:prstGeom prst="roundRect">
            <a:avLst>
              <a:gd name="adj" fmla="val 46"/>
            </a:avLst>
          </a:prstGeom>
          <a:solidFill>
            <a:srgbClr val="FFFFFF"/>
          </a:solidFill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/>
          </a:p>
        </p:txBody>
      </p:sp>
      <p:pic>
        <p:nvPicPr>
          <p:cNvPr id="5" name="Picture 4" descr="DSC03778.jpg">
            <a:extLst>
              <a:ext uri="{FF2B5EF4-FFF2-40B4-BE49-F238E27FC236}">
                <a16:creationId xmlns:a16="http://schemas.microsoft.com/office/drawing/2014/main" id="{546E3B24-2B1F-7444-BE59-C32E9861E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0"/>
            <a:ext cx="3810000" cy="2979754"/>
          </a:xfrm>
          <a:prstGeom prst="rect">
            <a:avLst/>
          </a:prstGeom>
        </p:spPr>
      </p:pic>
      <p:pic>
        <p:nvPicPr>
          <p:cNvPr id="7" name="Picture 6" descr="IMG_0055.jpg">
            <a:extLst>
              <a:ext uri="{FF2B5EF4-FFF2-40B4-BE49-F238E27FC236}">
                <a16:creationId xmlns:a16="http://schemas.microsoft.com/office/drawing/2014/main" id="{EE8BD677-5E7F-C246-BB54-B26ED796AF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205424"/>
            <a:ext cx="4158901" cy="311917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1"/>
          <p:cNvSpPr txBox="1">
            <a:spLocks noChangeArrowheads="1"/>
          </p:cNvSpPr>
          <p:nvPr/>
        </p:nvSpPr>
        <p:spPr bwMode="auto">
          <a:xfrm>
            <a:off x="1079500" y="685800"/>
            <a:ext cx="6661150" cy="106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3200" dirty="0">
                <a:solidFill>
                  <a:srgbClr val="000000"/>
                </a:solidFill>
              </a:rPr>
              <a:t>What types of activities should I put 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</a:rPr>
              <a:t>in the centers?</a:t>
            </a:r>
          </a:p>
        </p:txBody>
      </p:sp>
      <p:pic>
        <p:nvPicPr>
          <p:cNvPr id="8" name="Picture 7" descr="IMG_0603.JPG">
            <a:extLst>
              <a:ext uri="{FF2B5EF4-FFF2-40B4-BE49-F238E27FC236}">
                <a16:creationId xmlns:a16="http://schemas.microsoft.com/office/drawing/2014/main" id="{2771FDB6-1F33-BE4C-ADCB-82419DBF4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05000"/>
            <a:ext cx="2667000" cy="2000250"/>
          </a:xfrm>
          <a:prstGeom prst="rect">
            <a:avLst/>
          </a:prstGeom>
        </p:spPr>
      </p:pic>
      <p:pic>
        <p:nvPicPr>
          <p:cNvPr id="9" name="Picture 8" descr="IMG_0593.JPG">
            <a:extLst>
              <a:ext uri="{FF2B5EF4-FFF2-40B4-BE49-F238E27FC236}">
                <a16:creationId xmlns:a16="http://schemas.microsoft.com/office/drawing/2014/main" id="{7A625EA9-F392-604B-A6E1-BF3D756C76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73218">
            <a:off x="3413595" y="2762090"/>
            <a:ext cx="2647574" cy="1985681"/>
          </a:xfrm>
          <a:prstGeom prst="rect">
            <a:avLst/>
          </a:prstGeom>
        </p:spPr>
      </p:pic>
      <p:pic>
        <p:nvPicPr>
          <p:cNvPr id="10" name="Picture 9" descr="IMG_0399.JPG">
            <a:extLst>
              <a:ext uri="{FF2B5EF4-FFF2-40B4-BE49-F238E27FC236}">
                <a16:creationId xmlns:a16="http://schemas.microsoft.com/office/drawing/2014/main" id="{C12D2FE4-D1CA-F945-B4F9-F61F742721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281" y="1752600"/>
            <a:ext cx="2333519" cy="1750139"/>
          </a:xfrm>
          <a:prstGeom prst="rect">
            <a:avLst/>
          </a:prstGeom>
        </p:spPr>
      </p:pic>
      <p:pic>
        <p:nvPicPr>
          <p:cNvPr id="11" name="Picture 10" descr="IMG_0601.JPG">
            <a:extLst>
              <a:ext uri="{FF2B5EF4-FFF2-40B4-BE49-F238E27FC236}">
                <a16:creationId xmlns:a16="http://schemas.microsoft.com/office/drawing/2014/main" id="{2AC1A831-5D62-3040-BD7A-66D78FF40E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438227"/>
            <a:ext cx="2464364" cy="1848273"/>
          </a:xfrm>
          <a:prstGeom prst="rect">
            <a:avLst/>
          </a:prstGeom>
        </p:spPr>
      </p:pic>
      <p:pic>
        <p:nvPicPr>
          <p:cNvPr id="12" name="Picture 11" descr="IMG_0641.JPG">
            <a:extLst>
              <a:ext uri="{FF2B5EF4-FFF2-40B4-BE49-F238E27FC236}">
                <a16:creationId xmlns:a16="http://schemas.microsoft.com/office/drawing/2014/main" id="{0E1ED586-43F8-C648-B748-7527825F08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4476750"/>
            <a:ext cx="2667000" cy="20002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6400" y="2743200"/>
            <a:ext cx="5791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/>
                <a:cs typeface="Comic Sans MS"/>
              </a:rPr>
              <a:t>What to do on Day 1?</a:t>
            </a:r>
            <a:endParaRPr lang="es-ES_tradnl" sz="40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8623463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500251" y="5867400"/>
            <a:ext cx="381000" cy="381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476502" y="5181600"/>
            <a:ext cx="381000" cy="412315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AEF178-02B6-704D-9D94-035DE7DAC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609600"/>
            <a:ext cx="4485355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797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/>
          <p:cNvSpPr txBox="1">
            <a:spLocks noChangeArrowheads="1"/>
          </p:cNvSpPr>
          <p:nvPr/>
        </p:nvSpPr>
        <p:spPr bwMode="auto">
          <a:xfrm>
            <a:off x="685800" y="990600"/>
            <a:ext cx="659447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457200" indent="-457200"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How will students know what to do?</a:t>
            </a:r>
          </a:p>
        </p:txBody>
      </p:sp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533400" y="3886200"/>
            <a:ext cx="7246937" cy="106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457200" indent="-457200"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For how many minutes should students</a:t>
            </a:r>
          </a:p>
          <a:p>
            <a:r>
              <a:rPr lang="en-US" sz="3200" dirty="0">
                <a:solidFill>
                  <a:srgbClr val="000000"/>
                </a:solidFill>
              </a:rPr>
              <a:t>    work in centers?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533400" y="5181600"/>
            <a:ext cx="80391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457200" indent="-457200"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How often should students work in centers?</a:t>
            </a:r>
          </a:p>
        </p:txBody>
      </p:sp>
      <p:pic>
        <p:nvPicPr>
          <p:cNvPr id="7" name="Picture 6" descr="IMG_0589.JPG">
            <a:extLst>
              <a:ext uri="{FF2B5EF4-FFF2-40B4-BE49-F238E27FC236}">
                <a16:creationId xmlns:a16="http://schemas.microsoft.com/office/drawing/2014/main" id="{DE5F650D-1FA4-C140-B4A9-F4275F3B7B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828800"/>
            <a:ext cx="2233084" cy="1674813"/>
          </a:xfrm>
          <a:prstGeom prst="rect">
            <a:avLst/>
          </a:prstGeom>
        </p:spPr>
      </p:pic>
      <p:pic>
        <p:nvPicPr>
          <p:cNvPr id="8" name="Picture 7" descr="IMG_0598.JPG">
            <a:extLst>
              <a:ext uri="{FF2B5EF4-FFF2-40B4-BE49-F238E27FC236}">
                <a16:creationId xmlns:a16="http://schemas.microsoft.com/office/drawing/2014/main" id="{FADA1635-5378-484E-8276-D5A38C69E4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075" y="1828799"/>
            <a:ext cx="2233084" cy="167481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1"/>
          <p:cNvSpPr txBox="1">
            <a:spLocks noChangeArrowheads="1"/>
          </p:cNvSpPr>
          <p:nvPr/>
        </p:nvSpPr>
        <p:spPr bwMode="auto">
          <a:xfrm>
            <a:off x="1079500" y="862013"/>
            <a:ext cx="6884988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>
                <a:solidFill>
                  <a:srgbClr val="000000"/>
                </a:solidFill>
              </a:rPr>
              <a:t>How can I manage all of the centers?</a:t>
            </a:r>
          </a:p>
        </p:txBody>
      </p:sp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1301750" y="1752600"/>
            <a:ext cx="2909888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Use a centers chart.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1295400" y="3048000"/>
            <a:ext cx="66325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The teacher decides when and to which centers</a:t>
            </a:r>
          </a:p>
          <a:p>
            <a:r>
              <a:rPr lang="en-US" dirty="0">
                <a:solidFill>
                  <a:srgbClr val="000000"/>
                </a:solidFill>
              </a:rPr>
              <a:t>    the students move.</a:t>
            </a: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1219200" y="2438400"/>
            <a:ext cx="5314950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 Group students by ability or randomly.</a:t>
            </a:r>
          </a:p>
        </p:txBody>
      </p:sp>
      <p:pic>
        <p:nvPicPr>
          <p:cNvPr id="8" name="Picture 7" descr="Center chart.jpg">
            <a:extLst>
              <a:ext uri="{FF2B5EF4-FFF2-40B4-BE49-F238E27FC236}">
                <a16:creationId xmlns:a16="http://schemas.microsoft.com/office/drawing/2014/main" id="{BCD8763E-A923-3647-A08C-0B5BF4CC7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114" y="3986997"/>
            <a:ext cx="2315874" cy="24225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793320-C4A3-564E-AC81-CCBEF30616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994" y="4069146"/>
            <a:ext cx="3555206" cy="212179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19400" y="685800"/>
            <a:ext cx="37202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 err="1">
                <a:solidFill>
                  <a:srgbClr val="000000"/>
                </a:solidFill>
              </a:rPr>
              <a:t>Storing</a:t>
            </a:r>
            <a:r>
              <a:rPr lang="es-ES_tradnl" sz="3200" dirty="0">
                <a:solidFill>
                  <a:srgbClr val="000000"/>
                </a:solidFill>
              </a:rPr>
              <a:t> </a:t>
            </a:r>
            <a:r>
              <a:rPr lang="es-ES_tradnl" sz="3200" dirty="0" err="1">
                <a:solidFill>
                  <a:srgbClr val="000000"/>
                </a:solidFill>
              </a:rPr>
              <a:t>the</a:t>
            </a:r>
            <a:r>
              <a:rPr lang="es-ES_tradnl" sz="3200" dirty="0">
                <a:solidFill>
                  <a:srgbClr val="000000"/>
                </a:solidFill>
              </a:rPr>
              <a:t> Centers</a:t>
            </a:r>
          </a:p>
        </p:txBody>
      </p:sp>
      <p:pic>
        <p:nvPicPr>
          <p:cNvPr id="9" name="Picture 8" descr="plastic-tubs.jpg">
            <a:extLst>
              <a:ext uri="{FF2B5EF4-FFF2-40B4-BE49-F238E27FC236}">
                <a16:creationId xmlns:a16="http://schemas.microsoft.com/office/drawing/2014/main" id="{94A4CC88-73B4-EC49-979E-2CF7BC19D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71600"/>
            <a:ext cx="2743200" cy="2183130"/>
          </a:xfrm>
          <a:prstGeom prst="rect">
            <a:avLst/>
          </a:prstGeom>
        </p:spPr>
      </p:pic>
      <p:pic>
        <p:nvPicPr>
          <p:cNvPr id="10" name="Picture 9" descr="Baskets.jpg">
            <a:extLst>
              <a:ext uri="{FF2B5EF4-FFF2-40B4-BE49-F238E27FC236}">
                <a16:creationId xmlns:a16="http://schemas.microsoft.com/office/drawing/2014/main" id="{B7D80F2A-2F76-974F-AF28-4C5746E7EB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667000"/>
            <a:ext cx="2912755" cy="1829210"/>
          </a:xfrm>
          <a:prstGeom prst="rect">
            <a:avLst/>
          </a:prstGeom>
        </p:spPr>
      </p:pic>
      <p:pic>
        <p:nvPicPr>
          <p:cNvPr id="11" name="Picture 10" descr="tray_w.jpg">
            <a:extLst>
              <a:ext uri="{FF2B5EF4-FFF2-40B4-BE49-F238E27FC236}">
                <a16:creationId xmlns:a16="http://schemas.microsoft.com/office/drawing/2014/main" id="{CDF0EF32-991F-4749-AD1A-8BE9F1194F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219200"/>
            <a:ext cx="2895600" cy="2895600"/>
          </a:xfrm>
          <a:prstGeom prst="rect">
            <a:avLst/>
          </a:prstGeom>
        </p:spPr>
      </p:pic>
      <p:pic>
        <p:nvPicPr>
          <p:cNvPr id="12" name="Picture 11" descr="tote_bag.jpg">
            <a:extLst>
              <a:ext uri="{FF2B5EF4-FFF2-40B4-BE49-F238E27FC236}">
                <a16:creationId xmlns:a16="http://schemas.microsoft.com/office/drawing/2014/main" id="{61DFF692-B10E-CE4C-8433-7AEEB77C1A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038600"/>
            <a:ext cx="2438400" cy="2438400"/>
          </a:xfrm>
          <a:prstGeom prst="rect">
            <a:avLst/>
          </a:prstGeom>
        </p:spPr>
      </p:pic>
      <p:pic>
        <p:nvPicPr>
          <p:cNvPr id="13" name="Picture 12" descr="cake pan.jpg">
            <a:extLst>
              <a:ext uri="{FF2B5EF4-FFF2-40B4-BE49-F238E27FC236}">
                <a16:creationId xmlns:a16="http://schemas.microsoft.com/office/drawing/2014/main" id="{847E95C4-34AC-FC4C-9BDD-F68573B86F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267200"/>
            <a:ext cx="281940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26331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270040.JPG">
            <a:extLst>
              <a:ext uri="{FF2B5EF4-FFF2-40B4-BE49-F238E27FC236}">
                <a16:creationId xmlns:a16="http://schemas.microsoft.com/office/drawing/2014/main" id="{ADE57762-9DD2-7943-8C15-06E13B790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14400"/>
            <a:ext cx="6934200" cy="520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669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ChangeArrowheads="1"/>
          </p:cNvSpPr>
          <p:nvPr/>
        </p:nvSpPr>
        <p:spPr bwMode="auto">
          <a:xfrm>
            <a:off x="952500" y="1306513"/>
            <a:ext cx="7296150" cy="128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600" dirty="0">
                <a:solidFill>
                  <a:srgbClr val="000000"/>
                </a:solidFill>
                <a:latin typeface="Comic Sans MS" charset="0"/>
              </a:rPr>
              <a:t>Thank you for sharing your ideas </a:t>
            </a:r>
          </a:p>
          <a:p>
            <a:r>
              <a:rPr lang="en-US" sz="3600" dirty="0">
                <a:solidFill>
                  <a:srgbClr val="000000"/>
                </a:solidFill>
                <a:latin typeface="Comic Sans MS" charset="0"/>
              </a:rPr>
              <a:t>     and learning with me today.									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64904" y="5161895"/>
            <a:ext cx="60026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>
                <a:solidFill>
                  <a:schemeClr val="tx1"/>
                </a:solidFill>
              </a:rPr>
              <a:t>    Park </a:t>
            </a:r>
            <a:r>
              <a:rPr lang="es-ES_tradnl" sz="2800" dirty="0" err="1">
                <a:solidFill>
                  <a:schemeClr val="tx1"/>
                </a:solidFill>
              </a:rPr>
              <a:t>Spanish</a:t>
            </a:r>
            <a:r>
              <a:rPr lang="es-ES_tradnl" sz="2800" dirty="0">
                <a:solidFill>
                  <a:schemeClr val="tx1"/>
                </a:solidFill>
              </a:rPr>
              <a:t> </a:t>
            </a:r>
            <a:r>
              <a:rPr lang="es-ES_tradnl" sz="2800" dirty="0" err="1">
                <a:solidFill>
                  <a:schemeClr val="tx1"/>
                </a:solidFill>
              </a:rPr>
              <a:t>Immersion</a:t>
            </a:r>
            <a:r>
              <a:rPr lang="es-ES_tradnl" sz="2800" dirty="0">
                <a:solidFill>
                  <a:schemeClr val="tx1"/>
                </a:solidFill>
              </a:rPr>
              <a:t> </a:t>
            </a:r>
            <a:r>
              <a:rPr lang="es-ES_tradnl" sz="2800" dirty="0" err="1">
                <a:solidFill>
                  <a:schemeClr val="tx1"/>
                </a:solidFill>
              </a:rPr>
              <a:t>School</a:t>
            </a:r>
            <a:endParaRPr lang="es-ES_tradnl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  http://</a:t>
            </a:r>
            <a:r>
              <a:rPr lang="en-US" sz="2800" dirty="0" err="1">
                <a:solidFill>
                  <a:schemeClr val="tx1"/>
                </a:solidFill>
              </a:rPr>
              <a:t>psikinderparents.weebly.com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s-ES_tradnl" sz="2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9271" y="4684841"/>
            <a:ext cx="532972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</a:rPr>
              <a:t>wieber.kimberly@slpschools.org</a:t>
            </a:r>
            <a:endParaRPr lang="en-US" sz="2800" dirty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41983" y="2971800"/>
            <a:ext cx="2773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 Good luck!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2286000"/>
            <a:ext cx="2438400" cy="3276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029200" y="2286000"/>
            <a:ext cx="2438400" cy="3276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667000" y="1295400"/>
            <a:ext cx="37766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¡Arriba!  ¡Abajo!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30ABEE-C22E-A847-B218-DE05EFD68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525" y="2355850"/>
            <a:ext cx="1911350" cy="3136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EA09E5-458C-0640-AF5E-E090CC168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573" y="2355850"/>
            <a:ext cx="2053654" cy="3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2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1091624"/>
            <a:ext cx="33900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Comic Sans MS"/>
                <a:cs typeface="Comic Sans MS"/>
              </a:rPr>
              <a:t>Early Vocabulary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63869" y="1981200"/>
            <a:ext cx="247630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Up/down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Numbers to 10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Girl/ boy chart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Colors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Letters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Classroom items</a:t>
            </a:r>
          </a:p>
        </p:txBody>
      </p:sp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609600" y="6019800"/>
            <a:ext cx="457200" cy="381000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Return 5">
            <a:hlinkClick r:id="rId2" action="ppaction://hlinksldjump" highlightClick="1"/>
          </p:cNvPr>
          <p:cNvSpPr/>
          <p:nvPr/>
        </p:nvSpPr>
        <p:spPr>
          <a:xfrm>
            <a:off x="8077200" y="5791200"/>
            <a:ext cx="533400" cy="609600"/>
          </a:xfrm>
          <a:prstGeom prst="actionButtonRetur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37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762000" y="2057400"/>
            <a:ext cx="7543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495800" y="1066800"/>
            <a:ext cx="0" cy="35814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71800" y="1066800"/>
            <a:ext cx="121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0000"/>
                </a:solidFill>
              </a:rPr>
              <a:t>las</a:t>
            </a:r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 err="1">
                <a:solidFill>
                  <a:srgbClr val="000000"/>
                </a:solidFill>
              </a:rPr>
              <a:t>niñas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05600" y="1066800"/>
            <a:ext cx="121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los</a:t>
            </a:r>
          </a:p>
          <a:p>
            <a:pPr algn="ctr"/>
            <a:r>
              <a:rPr lang="en-US" dirty="0" err="1">
                <a:solidFill>
                  <a:srgbClr val="000000"/>
                </a:solidFill>
              </a:rPr>
              <a:t>niños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7576" y="5234132"/>
            <a:ext cx="817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Jack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24200" y="5029200"/>
            <a:ext cx="1258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Arianna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29400" y="5029200"/>
            <a:ext cx="104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Kaelin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24400" y="5410200"/>
            <a:ext cx="1274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Mathew</a:t>
            </a:r>
          </a:p>
        </p:txBody>
      </p:sp>
      <p:sp>
        <p:nvSpPr>
          <p:cNvPr id="17" name="Action Button: Back or Previous 16">
            <a:hlinkClick r:id="" action="ppaction://hlinkshowjump?jump=previousslide" highlightClick="1"/>
          </p:cNvPr>
          <p:cNvSpPr/>
          <p:nvPr/>
        </p:nvSpPr>
        <p:spPr>
          <a:xfrm>
            <a:off x="7924800" y="5867400"/>
            <a:ext cx="457200" cy="4572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9C80AD-1B74-394C-B49B-C1D54EE6C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619" y="581615"/>
            <a:ext cx="2180883" cy="14757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85AC83-9CD4-7043-9115-4508E7AAC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333" y="622903"/>
            <a:ext cx="2138716" cy="143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72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Custom 5">
            <a:hlinkClick r:id="rId2" highlightClick="1"/>
          </p:cNvPr>
          <p:cNvSpPr/>
          <p:nvPr/>
        </p:nvSpPr>
        <p:spPr>
          <a:xfrm>
            <a:off x="685800" y="5878011"/>
            <a:ext cx="609600" cy="512177"/>
          </a:xfrm>
          <a:prstGeom prst="actionButtonBlan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733800" y="914400"/>
            <a:ext cx="11200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Comic Sans MS"/>
                <a:cs typeface="Comic Sans MS"/>
              </a:rPr>
              <a:t>Sing!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1371600"/>
            <a:ext cx="6858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Good morning song – Routine is important!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1,2,3 Amigos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Alphabet song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For first graders:  Ask them to teach you songs </a:t>
            </a:r>
          </a:p>
          <a:p>
            <a:r>
              <a:rPr lang="en-US" dirty="0">
                <a:solidFill>
                  <a:srgbClr val="000000"/>
                </a:solidFill>
              </a:rPr>
              <a:t>                             from kindergarten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5964823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ABC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141" y="3806341"/>
            <a:ext cx="2213459" cy="22134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2E3506-DFAB-D844-A983-244A577E0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9470" y="3620847"/>
            <a:ext cx="28448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8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1066800"/>
            <a:ext cx="2730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</a:rPr>
              <a:t>Week 1 Activities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52600" y="1600200"/>
            <a:ext cx="5096353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Counting games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Circle games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Number and Color flashcards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>
                <a:solidFill>
                  <a:srgbClr val="000000"/>
                </a:solidFill>
              </a:rPr>
              <a:t>Playdough</a:t>
            </a:r>
            <a:r>
              <a:rPr lang="en-US" dirty="0">
                <a:solidFill>
                  <a:srgbClr val="000000"/>
                </a:solidFill>
              </a:rPr>
              <a:t> or clay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Free choice play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Journaling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Color bingo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Watercolor painting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Nature walk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Read </a:t>
            </a:r>
            <a:r>
              <a:rPr lang="en-US" dirty="0" err="1">
                <a:solidFill>
                  <a:srgbClr val="000000"/>
                </a:solidFill>
              </a:rPr>
              <a:t>alouds</a:t>
            </a: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Reader’s Theater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014646"/>
            <a:ext cx="2362200" cy="14798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8156">
            <a:off x="6519670" y="1561772"/>
            <a:ext cx="1513701" cy="15137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9320">
            <a:off x="6004975" y="4424974"/>
            <a:ext cx="1569962" cy="14757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1AB903-3448-F649-AB05-C90861DFF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00354">
            <a:off x="6552529" y="1547414"/>
            <a:ext cx="1416560" cy="14484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94B77D-B116-CD47-B7CD-823F33DFA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770" y="3014646"/>
            <a:ext cx="2344029" cy="17978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C6C530-6616-CA48-B2A6-18521C7FAC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37829">
            <a:off x="6028924" y="4623664"/>
            <a:ext cx="1676400" cy="157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530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9422312-49D3-BD4C-98CF-6A132E79A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78593">
            <a:off x="6715776" y="1563991"/>
            <a:ext cx="1827601" cy="21945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21023457">
            <a:off x="5224133" y="3085753"/>
            <a:ext cx="1495449" cy="1548287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819400" y="1066800"/>
            <a:ext cx="32596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Comic Sans MS"/>
                <a:cs typeface="Comic Sans MS"/>
              </a:rPr>
              <a:t>Read Aloud Tips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01464" y="2522680"/>
            <a:ext cx="388845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Choose engaging books</a:t>
            </a:r>
          </a:p>
          <a:p>
            <a:r>
              <a:rPr lang="en-US" dirty="0">
                <a:solidFill>
                  <a:srgbClr val="000000"/>
                </a:solidFill>
              </a:rPr>
              <a:t>	-Repetition is important!</a:t>
            </a:r>
          </a:p>
          <a:p>
            <a:r>
              <a:rPr lang="en-US" dirty="0">
                <a:solidFill>
                  <a:srgbClr val="000000"/>
                </a:solidFill>
              </a:rPr>
              <a:t>	-great illustrations</a:t>
            </a:r>
          </a:p>
          <a:p>
            <a:r>
              <a:rPr lang="en-US" dirty="0">
                <a:solidFill>
                  <a:srgbClr val="000000"/>
                </a:solidFill>
              </a:rPr>
              <a:t>	-simple stories</a:t>
            </a:r>
          </a:p>
          <a:p>
            <a:r>
              <a:rPr lang="en-US" dirty="0">
                <a:solidFill>
                  <a:srgbClr val="000000"/>
                </a:solidFill>
              </a:rPr>
              <a:t>	-well-known stories</a:t>
            </a:r>
          </a:p>
          <a:p>
            <a:r>
              <a:rPr lang="en-US" dirty="0">
                <a:solidFill>
                  <a:srgbClr val="000000"/>
                </a:solidFill>
              </a:rPr>
              <a:t>	-interactive phrases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Act out the stories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688FF7-D800-1B44-ADF0-EB415373A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82137">
            <a:off x="5219115" y="3166094"/>
            <a:ext cx="1448299" cy="14102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F76FCA-CE23-E348-93B3-FE775227D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8088">
            <a:off x="6593827" y="4401016"/>
            <a:ext cx="1808388" cy="150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40554"/>
      </p:ext>
    </p:extLst>
  </p:cSld>
  <p:clrMapOvr>
    <a:masterClrMapping/>
  </p:clrMapOvr>
</p:sld>
</file>

<file path=ppt/theme/theme1.xml><?xml version="1.0" encoding="utf-8"?>
<a:theme xmlns:a="http://schemas.openxmlformats.org/drawingml/2006/main" name="Spectrum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Spectrum.thmx</Template>
  <TotalTime>20240</TotalTime>
  <Words>698</Words>
  <Application>Microsoft Macintosh PowerPoint</Application>
  <PresentationFormat>On-screen Show (4:3)</PresentationFormat>
  <Paragraphs>177</Paragraphs>
  <Slides>35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1" baseType="lpstr">
      <vt:lpstr>Arial Unicode MS</vt:lpstr>
      <vt:lpstr>ＭＳ Ｐゴシック</vt:lpstr>
      <vt:lpstr>Apple Chancery</vt:lpstr>
      <vt:lpstr>Arial</vt:lpstr>
      <vt:lpstr>Bradley Hand Bold</vt:lpstr>
      <vt:lpstr>Calibri</vt:lpstr>
      <vt:lpstr>Century Gothic</vt:lpstr>
      <vt:lpstr>Chalkduster</vt:lpstr>
      <vt:lpstr>Comic Sans MS</vt:lpstr>
      <vt:lpstr>Corbel</vt:lpstr>
      <vt:lpstr>Curlz MT</vt:lpstr>
      <vt:lpstr>Marker Felt</vt:lpstr>
      <vt:lpstr>Rockwell Extra Bold</vt:lpstr>
      <vt:lpstr>Times New Roman</vt:lpstr>
      <vt:lpstr>Wingdings</vt:lpstr>
      <vt:lpstr>Spectrum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Immersion Education</dc:title>
  <dc:creator>St. Louis Park Schools</dc:creator>
  <cp:lastModifiedBy>Microsoft Office User</cp:lastModifiedBy>
  <cp:revision>227</cp:revision>
  <cp:lastPrinted>1601-01-01T00:00:00Z</cp:lastPrinted>
  <dcterms:created xsi:type="dcterms:W3CDTF">2009-07-15T20:47:30Z</dcterms:created>
  <dcterms:modified xsi:type="dcterms:W3CDTF">2018-07-17T00:47:06Z</dcterms:modified>
</cp:coreProperties>
</file>